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6858000" cx="12192000"/>
  <p:notesSz cx="6858000" cy="9144000"/>
  <p:embeddedFontLst>
    <p:embeddedFont>
      <p:font typeface="Ubuntu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Ubuntu-regular.fntdata"/><Relationship Id="rId25" Type="http://schemas.openxmlformats.org/officeDocument/2006/relationships/slide" Target="slides/slide21.xml"/><Relationship Id="rId28" Type="http://schemas.openxmlformats.org/officeDocument/2006/relationships/font" Target="fonts/Ubuntu-italic.fntdata"/><Relationship Id="rId27" Type="http://schemas.openxmlformats.org/officeDocument/2006/relationships/font" Target="fonts/Ubuntu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Ubuntu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fc43796e6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2fc43796e6b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c51d257549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2c51d257549_0_2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fc43796e6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2fc43796e6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4dcbe57fb0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24dcbe57fb0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4dcbe57fb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24dcbe57fb0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901bbb9f9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3" name="Google Shape;183;g2901bbb9f9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fc73421640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9" name="Google Shape;189;g2fc73421640_1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fc73421640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5" name="Google Shape;195;g2fc73421640_1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fc73421640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1" name="Google Shape;201;g2fc73421640_1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c50eaef397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g2c50eaef397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fc73421640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7" name="Google Shape;207;g2fc73421640_1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c51d257549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2c51d257549_0_2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c50eaef39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2c50eaef397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4dcbe57fb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24dcbe57fb0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4dcbe57fb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24dcbe57fb0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fc7342164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2fc73421640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10.jpg"/><Relationship Id="rId5" Type="http://schemas.openxmlformats.org/officeDocument/2006/relationships/image" Target="../media/image8.jpg"/><Relationship Id="rId6" Type="http://schemas.openxmlformats.org/officeDocument/2006/relationships/image" Target="../media/image11.jpg"/><Relationship Id="rId7" Type="http://schemas.openxmlformats.org/officeDocument/2006/relationships/image" Target="../media/image9.jpg"/><Relationship Id="rId8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7269000" y="936350"/>
            <a:ext cx="3237000" cy="102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Ubuntu"/>
              <a:buNone/>
            </a:pPr>
            <a:r>
              <a:rPr b="1" lang="nl-NL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Welkom</a:t>
            </a:r>
            <a:endParaRPr b="1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6959100" y="2179825"/>
            <a:ext cx="38568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 sz="3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huurdersraadpleging</a:t>
            </a:r>
            <a:endParaRPr sz="30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5921650" y="3341325"/>
            <a:ext cx="5605500" cy="19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nl-NL" sz="44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Liever een goede buur dan een verre vriend</a:t>
            </a:r>
            <a:endParaRPr i="1" sz="44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/>
          <p:nvPr>
            <p:ph type="title"/>
          </p:nvPr>
        </p:nvSpPr>
        <p:spPr>
          <a:xfrm>
            <a:off x="717324" y="0"/>
            <a:ext cx="95862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1" lang="nl-NL" sz="20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Samen in gesprek - dialoogtafels</a:t>
            </a:r>
            <a:endParaRPr b="1" sz="20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49" name="Google Shape;149;p22"/>
          <p:cNvSpPr txBox="1"/>
          <p:nvPr>
            <p:ph idx="1" type="body"/>
          </p:nvPr>
        </p:nvSpPr>
        <p:spPr>
          <a:xfrm>
            <a:off x="717325" y="1111176"/>
            <a:ext cx="11012100" cy="54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nl-NL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Wat verstaan we onder overlast in onze wijk of ons wooncomplex, en hoe kan dit worden verminderd of voorkomen?</a:t>
            </a:r>
            <a:endParaRPr b="1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9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29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Deelvragen hierbij:</a:t>
            </a:r>
            <a:endParaRPr sz="29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2750" lvl="0" marL="457200" rtl="0" algn="l">
              <a:spcBef>
                <a:spcPts val="1000"/>
              </a:spcBef>
              <a:spcAft>
                <a:spcPts val="0"/>
              </a:spcAft>
              <a:buClr>
                <a:srgbClr val="45818E"/>
              </a:buClr>
              <a:buSzPts val="2900"/>
              <a:buFont typeface="Ubuntu"/>
              <a:buChar char="-"/>
            </a:pPr>
            <a:r>
              <a:rPr lang="nl-NL" sz="2900">
                <a:solidFill>
                  <a:srgbClr val="103A5D"/>
                </a:solidFill>
                <a:latin typeface="Ubuntu"/>
                <a:ea typeface="Ubuntu"/>
                <a:cs typeface="Ubuntu"/>
                <a:sym typeface="Ubuntu"/>
              </a:rPr>
              <a:t>Welk gedrag van bewoners zorgt voor overlast, en hoe kunnen we dat veranderen?</a:t>
            </a:r>
            <a:endParaRPr sz="2900">
              <a:solidFill>
                <a:srgbClr val="103A5D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2750" lvl="0" marL="457200" rtl="0" algn="l">
              <a:spcBef>
                <a:spcPts val="1000"/>
              </a:spcBef>
              <a:spcAft>
                <a:spcPts val="0"/>
              </a:spcAft>
              <a:buClr>
                <a:srgbClr val="103A5D"/>
              </a:buClr>
              <a:buSzPts val="2900"/>
              <a:buFont typeface="Ubuntu"/>
              <a:buChar char="-"/>
            </a:pPr>
            <a:r>
              <a:rPr lang="nl-NL" sz="2900">
                <a:solidFill>
                  <a:srgbClr val="103A5D"/>
                </a:solidFill>
                <a:latin typeface="Ubuntu"/>
                <a:ea typeface="Ubuntu"/>
                <a:cs typeface="Ubuntu"/>
                <a:sym typeface="Ubuntu"/>
              </a:rPr>
              <a:t>Hoe gaan we nu om met overlast, en werkt dat goed genoeg?</a:t>
            </a:r>
            <a:endParaRPr sz="2900">
              <a:solidFill>
                <a:srgbClr val="103A5D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2750" lvl="0" marL="457200" rtl="0" algn="l">
              <a:spcBef>
                <a:spcPts val="1000"/>
              </a:spcBef>
              <a:spcAft>
                <a:spcPts val="0"/>
              </a:spcAft>
              <a:buClr>
                <a:srgbClr val="103A5D"/>
              </a:buClr>
              <a:buSzPts val="2900"/>
              <a:buFont typeface="Ubuntu"/>
              <a:buChar char="-"/>
            </a:pPr>
            <a:r>
              <a:rPr lang="nl-NL" sz="2900">
                <a:solidFill>
                  <a:srgbClr val="103A5D"/>
                </a:solidFill>
                <a:latin typeface="Ubuntu"/>
                <a:ea typeface="Ubuntu"/>
                <a:cs typeface="Ubuntu"/>
                <a:sym typeface="Ubuntu"/>
              </a:rPr>
              <a:t>Hoe kunnen we beter met elkaar en met instanties praten over overlast?</a:t>
            </a:r>
            <a:endParaRPr sz="2900">
              <a:solidFill>
                <a:srgbClr val="103A5D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2750" lvl="0" marL="457200" rtl="0" algn="l">
              <a:spcBef>
                <a:spcPts val="1000"/>
              </a:spcBef>
              <a:spcAft>
                <a:spcPts val="1000"/>
              </a:spcAft>
              <a:buClr>
                <a:srgbClr val="103A5D"/>
              </a:buClr>
              <a:buSzPts val="2900"/>
              <a:buFont typeface="Ubuntu"/>
              <a:buChar char="-"/>
            </a:pPr>
            <a:r>
              <a:rPr lang="nl-NL" sz="2900">
                <a:solidFill>
                  <a:srgbClr val="103A5D"/>
                </a:solidFill>
                <a:latin typeface="Ubuntu"/>
                <a:ea typeface="Ubuntu"/>
                <a:cs typeface="Ubuntu"/>
                <a:sym typeface="Ubuntu"/>
              </a:rPr>
              <a:t>Hoe kunnen we onze wijk of wooncomplex aanpassen om overlast te verminderen?</a:t>
            </a:r>
            <a:endParaRPr b="1" sz="34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/>
          <p:nvPr>
            <p:ph type="title"/>
          </p:nvPr>
        </p:nvSpPr>
        <p:spPr>
          <a:xfrm>
            <a:off x="717324" y="0"/>
            <a:ext cx="95862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1" lang="nl-NL" sz="20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Samen in gesprek - dialoogtafels</a:t>
            </a:r>
            <a:endParaRPr b="1" sz="20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55" name="Google Shape;155;p23"/>
          <p:cNvSpPr txBox="1"/>
          <p:nvPr>
            <p:ph idx="1" type="body"/>
          </p:nvPr>
        </p:nvSpPr>
        <p:spPr>
          <a:xfrm>
            <a:off x="717325" y="1111176"/>
            <a:ext cx="11012100" cy="54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nl-NL" sz="29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Wat betekent een veilige wijk voor ons en hoe krijgen we die?</a:t>
            </a:r>
            <a:endParaRPr b="1" sz="29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9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29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Deelvragen hierbij:</a:t>
            </a:r>
            <a:endParaRPr sz="29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2750" lvl="0" marL="457200" rtl="0" algn="l">
              <a:spcBef>
                <a:spcPts val="1000"/>
              </a:spcBef>
              <a:spcAft>
                <a:spcPts val="0"/>
              </a:spcAft>
              <a:buClr>
                <a:srgbClr val="45818E"/>
              </a:buClr>
              <a:buSzPts val="2900"/>
              <a:buFont typeface="Ubuntu"/>
              <a:buChar char="-"/>
            </a:pPr>
            <a:r>
              <a:rPr lang="nl-NL" sz="2900">
                <a:solidFill>
                  <a:srgbClr val="103A5D"/>
                </a:solidFill>
                <a:latin typeface="Ubuntu"/>
                <a:ea typeface="Ubuntu"/>
                <a:cs typeface="Ubuntu"/>
                <a:sym typeface="Ubuntu"/>
              </a:rPr>
              <a:t>Wat maakt onze wijk veilig, zowel qua gebouwen als qua mensen?</a:t>
            </a:r>
            <a:endParaRPr sz="2900">
              <a:solidFill>
                <a:srgbClr val="103A5D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2750" lvl="0" marL="457200" rtl="0" algn="l">
              <a:spcBef>
                <a:spcPts val="1000"/>
              </a:spcBef>
              <a:spcAft>
                <a:spcPts val="0"/>
              </a:spcAft>
              <a:buClr>
                <a:srgbClr val="103A5D"/>
              </a:buClr>
              <a:buSzPts val="2900"/>
              <a:buFont typeface="Ubuntu"/>
              <a:buChar char="-"/>
            </a:pPr>
            <a:r>
              <a:rPr lang="nl-NL" sz="2900">
                <a:solidFill>
                  <a:srgbClr val="103A5D"/>
                </a:solidFill>
                <a:latin typeface="Ubuntu"/>
                <a:ea typeface="Ubuntu"/>
                <a:cs typeface="Ubuntu"/>
                <a:sym typeface="Ubuntu"/>
              </a:rPr>
              <a:t>Welke problemen zorgen ervoor dat we ons onveilig voelen, en wat kunnen we daartegen doen?</a:t>
            </a:r>
            <a:endParaRPr sz="2900">
              <a:solidFill>
                <a:srgbClr val="103A5D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2750" lvl="0" marL="457200" rtl="0" algn="l">
              <a:spcBef>
                <a:spcPts val="1000"/>
              </a:spcBef>
              <a:spcAft>
                <a:spcPts val="0"/>
              </a:spcAft>
              <a:buClr>
                <a:srgbClr val="103A5D"/>
              </a:buClr>
              <a:buSzPts val="2900"/>
              <a:buFont typeface="Ubuntu"/>
              <a:buChar char="-"/>
            </a:pPr>
            <a:r>
              <a:rPr lang="nl-NL" sz="2900">
                <a:solidFill>
                  <a:srgbClr val="103A5D"/>
                </a:solidFill>
                <a:latin typeface="Ubuntu"/>
                <a:ea typeface="Ubuntu"/>
                <a:cs typeface="Ubuntu"/>
                <a:sym typeface="Ubuntu"/>
              </a:rPr>
              <a:t>Welke maatregelen of voorzieningen kunnen helpen om de wijk veiliger te maken? Hoe houden we het evenwicht tussen veiligheid en privacy?</a:t>
            </a:r>
            <a:endParaRPr sz="2900">
              <a:solidFill>
                <a:srgbClr val="103A5D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2750" lvl="0" marL="457200" rtl="0" algn="l">
              <a:spcBef>
                <a:spcPts val="1000"/>
              </a:spcBef>
              <a:spcAft>
                <a:spcPts val="0"/>
              </a:spcAft>
              <a:buClr>
                <a:srgbClr val="103A5D"/>
              </a:buClr>
              <a:buSzPts val="2900"/>
              <a:buFont typeface="Ubuntu"/>
              <a:buChar char="-"/>
            </a:pPr>
            <a:r>
              <a:rPr lang="nl-NL" sz="2900">
                <a:solidFill>
                  <a:srgbClr val="103A5D"/>
                </a:solidFill>
                <a:latin typeface="Ubuntu"/>
                <a:ea typeface="Ubuntu"/>
                <a:cs typeface="Ubuntu"/>
                <a:sym typeface="Ubuntu"/>
              </a:rPr>
              <a:t>Wat vinden we van het gebruik van camera’s in ons wooncomplex om de veiligheid te verbeteren?</a:t>
            </a:r>
            <a:endParaRPr b="1" sz="34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4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/>
          <p:nvPr>
            <p:ph type="ctrTitle"/>
          </p:nvPr>
        </p:nvSpPr>
        <p:spPr>
          <a:xfrm>
            <a:off x="1001200" y="217425"/>
            <a:ext cx="9962100" cy="143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464"/>
              </a:buClr>
              <a:buSzPts val="5400"/>
              <a:buFont typeface="Ubuntu"/>
              <a:buNone/>
            </a:pPr>
            <a:r>
              <a:rPr b="1" lang="nl-NL" sz="54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Terugkopeling</a:t>
            </a:r>
            <a:endParaRPr b="1" sz="54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61" name="Google Shape;161;p24"/>
          <p:cNvSpPr txBox="1"/>
          <p:nvPr>
            <p:ph idx="1" type="subTitle"/>
          </p:nvPr>
        </p:nvSpPr>
        <p:spPr>
          <a:xfrm>
            <a:off x="1001200" y="1885175"/>
            <a:ext cx="9398400" cy="37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28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Twee hoofdvragen:</a:t>
            </a:r>
            <a:endParaRPr sz="28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2750" lvl="0" marL="457200" rtl="0" algn="l">
              <a:spcBef>
                <a:spcPts val="1000"/>
              </a:spcBef>
              <a:spcAft>
                <a:spcPts val="0"/>
              </a:spcAft>
              <a:buClr>
                <a:srgbClr val="6E1464"/>
              </a:buClr>
              <a:buSzPts val="2900"/>
              <a:buFont typeface="Ubuntu"/>
              <a:buChar char="●"/>
            </a:pPr>
            <a:r>
              <a:rPr b="1" lang="nl-NL" sz="29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Wat verstaan we onder overlast in onze wijk of ons wooncomplex, en hoe kan dit worden verminderd of voorkomen?</a:t>
            </a:r>
            <a:endParaRPr b="1" sz="29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9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2750" lvl="0" marL="457200" rtl="0" algn="l">
              <a:spcBef>
                <a:spcPts val="1000"/>
              </a:spcBef>
              <a:spcAft>
                <a:spcPts val="0"/>
              </a:spcAft>
              <a:buClr>
                <a:srgbClr val="6E1464"/>
              </a:buClr>
              <a:buSzPts val="2900"/>
              <a:buFont typeface="Ubuntu"/>
              <a:buChar char="●"/>
            </a:pPr>
            <a:r>
              <a:rPr b="1" lang="nl-NL" sz="29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Wat betekent een veilige wijk voor ons en hoe krijgen we die?</a:t>
            </a:r>
            <a:endParaRPr sz="28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/>
          <p:nvPr>
            <p:ph type="title"/>
          </p:nvPr>
        </p:nvSpPr>
        <p:spPr>
          <a:xfrm>
            <a:off x="717324" y="0"/>
            <a:ext cx="95862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1" lang="nl-NL" sz="20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Inbreng vanuit de huurders - Liever een goede buur dan een verre vriend</a:t>
            </a:r>
            <a:endParaRPr b="1" sz="20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67" name="Google Shape;167;p25"/>
          <p:cNvSpPr txBox="1"/>
          <p:nvPr>
            <p:ph idx="1" type="body"/>
          </p:nvPr>
        </p:nvSpPr>
        <p:spPr>
          <a:xfrm>
            <a:off x="717325" y="1111176"/>
            <a:ext cx="11012100" cy="54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425450" lvl="0" marL="457200" rtl="0" algn="l">
              <a:spcBef>
                <a:spcPts val="1000"/>
              </a:spcBef>
              <a:spcAft>
                <a:spcPts val="0"/>
              </a:spcAft>
              <a:buClr>
                <a:srgbClr val="6E1464"/>
              </a:buClr>
              <a:buSzPts val="3100"/>
              <a:buFont typeface="Ubuntu"/>
              <a:buAutoNum type="arabicPeriod"/>
            </a:pPr>
            <a:r>
              <a:rPr b="1" lang="nl-NL" sz="31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Welk gedrag van bewoners zorgt voor overlast, en hoe kunnen we dat veranderen?</a:t>
            </a:r>
            <a:endParaRPr b="1" sz="31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nl-NL" sz="2300" u="sng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Antwoorden uit de zaal:</a:t>
            </a:r>
            <a:endParaRPr sz="2300" u="sng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-NL" sz="26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geluidsoverlast, burenoverlast, vuilnis, huiselijk geweld, ongedierte, drank/drugs, intimidatie, meeuwen</a:t>
            </a:r>
            <a:endParaRPr sz="26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6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De wijkbeheerder speelt hier een rol in</a:t>
            </a:r>
            <a:endParaRPr sz="26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6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Leefregels en communicatie vooraf kunnen helpen</a:t>
            </a:r>
            <a:endParaRPr sz="26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4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/>
          <p:nvPr>
            <p:ph type="title"/>
          </p:nvPr>
        </p:nvSpPr>
        <p:spPr>
          <a:xfrm>
            <a:off x="717324" y="0"/>
            <a:ext cx="105591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1" lang="nl-NL" sz="20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Inbreng vanuit de huurders - Liever een goede buur dan een verre vriend</a:t>
            </a:r>
            <a:endParaRPr sz="2222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73" name="Google Shape;173;p26"/>
          <p:cNvSpPr txBox="1"/>
          <p:nvPr>
            <p:ph idx="1" type="body"/>
          </p:nvPr>
        </p:nvSpPr>
        <p:spPr>
          <a:xfrm>
            <a:off x="788700" y="1047925"/>
            <a:ext cx="10614600" cy="55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nl-NL" sz="34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2. Hoe gaan we nu om met overlast, en werkt dat goed genoeg</a:t>
            </a:r>
            <a:r>
              <a:rPr b="1" lang="nl-NL" sz="34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?</a:t>
            </a:r>
            <a:endParaRPr b="1" sz="34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b="1" sz="34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2300" u="sng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Antwoorden uit de zaal:</a:t>
            </a:r>
            <a:endParaRPr b="1" sz="34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E1464"/>
              </a:buClr>
              <a:buSzPts val="2600"/>
              <a:buFont typeface="Ubuntu"/>
              <a:buChar char="•"/>
            </a:pPr>
            <a:r>
              <a:rPr lang="nl-NL" sz="26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Er wordt niets met melding gedaan</a:t>
            </a:r>
            <a:endParaRPr sz="26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E1464"/>
              </a:buClr>
              <a:buSzPts val="2600"/>
              <a:buFont typeface="Ubuntu"/>
              <a:buChar char="•"/>
            </a:pPr>
            <a:r>
              <a:rPr lang="nl-NL" sz="26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Er wordt geschermd met AVG</a:t>
            </a:r>
            <a:endParaRPr sz="26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E1464"/>
              </a:buClr>
              <a:buSzPts val="2600"/>
              <a:buFont typeface="Ubuntu"/>
              <a:buChar char="•"/>
            </a:pPr>
            <a:r>
              <a:rPr lang="nl-NL" sz="26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Wijkagent is te druk</a:t>
            </a:r>
            <a:endParaRPr sz="26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6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Conclusie: werkt niet goed genoeg</a:t>
            </a:r>
            <a:endParaRPr sz="26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b="1" sz="34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31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/>
          <p:nvPr>
            <p:ph type="title"/>
          </p:nvPr>
        </p:nvSpPr>
        <p:spPr>
          <a:xfrm>
            <a:off x="717324" y="0"/>
            <a:ext cx="106374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1" lang="nl-NL" sz="20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Inbreng vanuit de huurders - Liever een goede buur dan een verre vriend</a:t>
            </a:r>
            <a:endParaRPr sz="20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79" name="Google Shape;179;p27"/>
          <p:cNvSpPr txBox="1"/>
          <p:nvPr>
            <p:ph idx="1" type="body"/>
          </p:nvPr>
        </p:nvSpPr>
        <p:spPr>
          <a:xfrm>
            <a:off x="717325" y="1111185"/>
            <a:ext cx="11012100" cy="20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4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3. Hoe kunnen we beter met elkaar en met instanties praten over overlast?</a:t>
            </a:r>
            <a:endParaRPr b="1" sz="34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2300" u="sng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Antwoorden uit de zaal:</a:t>
            </a:r>
            <a:endParaRPr b="1" sz="34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80" name="Google Shape;180;p27"/>
          <p:cNvSpPr txBox="1"/>
          <p:nvPr/>
        </p:nvSpPr>
        <p:spPr>
          <a:xfrm>
            <a:off x="717325" y="3195575"/>
            <a:ext cx="10533300" cy="36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E1464"/>
              </a:buClr>
              <a:buSzPts val="2600"/>
              <a:buFont typeface="Ubuntu"/>
              <a:buChar char="●"/>
            </a:pPr>
            <a:r>
              <a:rPr lang="nl-NL" sz="26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Buurtpreventie										</a:t>
            </a:r>
            <a:endParaRPr sz="26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E1464"/>
              </a:buClr>
              <a:buSzPts val="2600"/>
              <a:buFont typeface="Ubuntu"/>
              <a:buChar char="●"/>
            </a:pPr>
            <a:r>
              <a:rPr lang="nl-NL" sz="26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Register/monitor</a:t>
            </a:r>
            <a:endParaRPr sz="26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E1464"/>
              </a:buClr>
              <a:buSzPts val="2600"/>
              <a:buFont typeface="Ubuntu"/>
              <a:buChar char="●"/>
            </a:pPr>
            <a:r>
              <a:rPr lang="nl-NL" sz="26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G</a:t>
            </a:r>
            <a:r>
              <a:rPr lang="nl-NL" sz="26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ezamenlijk</a:t>
            </a:r>
            <a:r>
              <a:rPr lang="nl-NL" sz="26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 melden</a:t>
            </a:r>
            <a:endParaRPr sz="26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E1464"/>
              </a:buClr>
              <a:buSzPts val="2600"/>
              <a:buFont typeface="Ubuntu"/>
              <a:buChar char="●"/>
            </a:pPr>
            <a:r>
              <a:rPr lang="nl-NL" sz="26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Elkaar aanspreken</a:t>
            </a:r>
            <a:endParaRPr sz="26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E1464"/>
              </a:buClr>
              <a:buSzPts val="2600"/>
              <a:buFont typeface="Ubuntu"/>
              <a:buChar char="●"/>
            </a:pPr>
            <a:r>
              <a:rPr lang="nl-NL" sz="26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Inlooplocatie</a:t>
            </a:r>
            <a:endParaRPr sz="26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E1464"/>
              </a:buClr>
              <a:buSzPts val="2600"/>
              <a:buFont typeface="Ubuntu"/>
              <a:buChar char="●"/>
            </a:pPr>
            <a:r>
              <a:rPr lang="nl-NL" sz="26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Escalatiemogelijkheden</a:t>
            </a:r>
            <a:endParaRPr sz="26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E1464"/>
              </a:buClr>
              <a:buSzPts val="2600"/>
              <a:buFont typeface="Ubuntu"/>
              <a:buChar char="●"/>
            </a:pPr>
            <a:r>
              <a:rPr lang="nl-NL" sz="26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Informatie over instanties	</a:t>
            </a:r>
            <a:endParaRPr sz="26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/>
          <p:nvPr>
            <p:ph type="title"/>
          </p:nvPr>
        </p:nvSpPr>
        <p:spPr>
          <a:xfrm>
            <a:off x="717325" y="0"/>
            <a:ext cx="90786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Calibri"/>
              <a:buNone/>
            </a:pPr>
            <a:r>
              <a:rPr b="1" lang="nl-NL" sz="20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Inbreng vanuit de huurders - Liever een goede buur dan een verre vriend</a:t>
            </a:r>
            <a:endParaRPr sz="20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86" name="Google Shape;186;p28"/>
          <p:cNvSpPr txBox="1"/>
          <p:nvPr>
            <p:ph idx="1" type="body"/>
          </p:nvPr>
        </p:nvSpPr>
        <p:spPr>
          <a:xfrm>
            <a:off x="717331" y="1111170"/>
            <a:ext cx="11012100" cy="53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4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4. Hoe kunnen we onze wijk of wooncomplex aanpassen om overlast te verminderen?</a:t>
            </a:r>
            <a:endParaRPr b="1" sz="34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2300" u="sng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Antwoorden uit de zaal:</a:t>
            </a:r>
            <a:endParaRPr b="1" sz="34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6E1464"/>
              </a:buClr>
              <a:buSzPts val="2600"/>
              <a:buFont typeface="Ubuntu"/>
              <a:buChar char="•"/>
            </a:pPr>
            <a:r>
              <a:rPr lang="nl-NL" sz="26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Controle containers</a:t>
            </a:r>
            <a:endParaRPr sz="26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6E1464"/>
              </a:buClr>
              <a:buSzPts val="2600"/>
              <a:buFont typeface="Ubuntu"/>
              <a:buChar char="•"/>
            </a:pPr>
            <a:r>
              <a:rPr lang="nl-NL" sz="26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Geluidsisolatie</a:t>
            </a:r>
            <a:endParaRPr sz="26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6E1464"/>
              </a:buClr>
              <a:buSzPts val="2600"/>
              <a:buFont typeface="Ubuntu"/>
              <a:buChar char="•"/>
            </a:pPr>
            <a:r>
              <a:rPr lang="nl-NL" sz="26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Prullenbakken leegmaken</a:t>
            </a:r>
            <a:endParaRPr sz="26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6E1464"/>
              </a:buClr>
              <a:buSzPts val="2600"/>
              <a:buFont typeface="Ubuntu"/>
              <a:buChar char="•"/>
            </a:pPr>
            <a:r>
              <a:rPr lang="nl-NL" sz="26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Ons verenigen</a:t>
            </a:r>
            <a:endParaRPr sz="26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6E1464"/>
              </a:buClr>
              <a:buSzPts val="2600"/>
              <a:buFont typeface="Ubuntu"/>
              <a:buChar char="•"/>
            </a:pPr>
            <a:r>
              <a:rPr lang="nl-NL" sz="26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Aanspreekpunt</a:t>
            </a:r>
            <a:endParaRPr sz="26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6E1464"/>
              </a:buClr>
              <a:buSzPts val="2600"/>
              <a:buFont typeface="Ubuntu"/>
              <a:buChar char="•"/>
            </a:pPr>
            <a:r>
              <a:rPr lang="nl-NL" sz="26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Drempels voor meldingen verlagen</a:t>
            </a:r>
            <a:endParaRPr sz="26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/>
          <p:nvPr>
            <p:ph type="title"/>
          </p:nvPr>
        </p:nvSpPr>
        <p:spPr>
          <a:xfrm>
            <a:off x="717325" y="0"/>
            <a:ext cx="90786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Calibri"/>
              <a:buNone/>
            </a:pPr>
            <a:r>
              <a:rPr b="1" lang="nl-NL" sz="20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Inbreng vanuit de huurders - Liever een goede buur dan een verre vriend</a:t>
            </a:r>
            <a:endParaRPr sz="20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92" name="Google Shape;192;p29"/>
          <p:cNvSpPr txBox="1"/>
          <p:nvPr>
            <p:ph idx="1" type="body"/>
          </p:nvPr>
        </p:nvSpPr>
        <p:spPr>
          <a:xfrm>
            <a:off x="717331" y="1111170"/>
            <a:ext cx="11012100" cy="53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4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5</a:t>
            </a:r>
            <a:r>
              <a:rPr b="1" lang="nl-NL" sz="34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. Wat maakt onze wijk veilig, zowel qua gebouwen als qua mensen?</a:t>
            </a:r>
            <a:endParaRPr b="1" sz="34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2300" u="sng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Antwoorden uit de zaal:</a:t>
            </a:r>
            <a:endParaRPr b="1" sz="34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E1464"/>
              </a:buClr>
              <a:buSzPts val="2400"/>
              <a:buFont typeface="Ubuntu"/>
              <a:buChar char="•"/>
            </a:pPr>
            <a:r>
              <a:rPr lang="nl-NL" sz="24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P</a:t>
            </a:r>
            <a:r>
              <a:rPr lang="nl-NL" sz="24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articipatie , leuke activiteiten elkaar beter leren kennen</a:t>
            </a:r>
            <a:endParaRPr sz="24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E1464"/>
              </a:buClr>
              <a:buSzPts val="2400"/>
              <a:buFont typeface="Ubuntu"/>
              <a:buChar char="•"/>
            </a:pPr>
            <a:r>
              <a:rPr lang="nl-NL" sz="24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V</a:t>
            </a:r>
            <a:r>
              <a:rPr lang="nl-NL" sz="24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erlichting</a:t>
            </a:r>
            <a:endParaRPr sz="24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E1464"/>
              </a:buClr>
              <a:buSzPts val="2400"/>
              <a:buFont typeface="Ubuntu"/>
              <a:buChar char="•"/>
            </a:pPr>
            <a:r>
              <a:rPr lang="nl-NL" sz="24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Appgroepen</a:t>
            </a:r>
            <a:endParaRPr sz="24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E1464"/>
              </a:buClr>
              <a:buSzPts val="2400"/>
              <a:buFont typeface="Ubuntu"/>
              <a:buChar char="•"/>
            </a:pPr>
            <a:r>
              <a:rPr lang="nl-NL" sz="24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Camera’s</a:t>
            </a:r>
            <a:endParaRPr sz="24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E1464"/>
              </a:buClr>
              <a:buSzPts val="2400"/>
              <a:buFont typeface="Ubuntu"/>
              <a:buChar char="•"/>
            </a:pPr>
            <a:r>
              <a:rPr lang="nl-NL" sz="24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Preventieteam</a:t>
            </a:r>
            <a:endParaRPr sz="24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 txBox="1"/>
          <p:nvPr>
            <p:ph type="title"/>
          </p:nvPr>
        </p:nvSpPr>
        <p:spPr>
          <a:xfrm>
            <a:off x="717325" y="0"/>
            <a:ext cx="90786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Calibri"/>
              <a:buNone/>
            </a:pPr>
            <a:r>
              <a:rPr b="1" lang="nl-NL" sz="20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Inbreng vanuit de huurders - Liever een goede buur dan een verre vriend</a:t>
            </a:r>
            <a:endParaRPr sz="20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98" name="Google Shape;198;p30"/>
          <p:cNvSpPr txBox="1"/>
          <p:nvPr>
            <p:ph idx="1" type="body"/>
          </p:nvPr>
        </p:nvSpPr>
        <p:spPr>
          <a:xfrm>
            <a:off x="717331" y="1111170"/>
            <a:ext cx="11012100" cy="53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4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6</a:t>
            </a:r>
            <a:r>
              <a:rPr b="1" lang="nl-NL" sz="34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. Welke problemen zorgen ervoor dat we ons onveilig voelen, en wat kunnen we daartegen doen?</a:t>
            </a:r>
            <a:endParaRPr b="1" sz="34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2300" u="sng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Antwoorden uit de zaal:</a:t>
            </a:r>
            <a:endParaRPr b="1" sz="34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6E1464"/>
              </a:buClr>
              <a:buSzPts val="2600"/>
              <a:buFont typeface="Ubuntu"/>
              <a:buChar char="•"/>
            </a:pPr>
            <a:r>
              <a:rPr lang="nl-NL" sz="26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Rijgedrag</a:t>
            </a:r>
            <a:endParaRPr sz="26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6E1464"/>
              </a:buClr>
              <a:buSzPts val="2600"/>
              <a:buFont typeface="Ubuntu"/>
              <a:buChar char="•"/>
            </a:pPr>
            <a:r>
              <a:rPr lang="nl-NL" sz="26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Alcoholgebruik</a:t>
            </a:r>
            <a:endParaRPr sz="26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6E1464"/>
              </a:buClr>
              <a:buSzPts val="2600"/>
              <a:buFont typeface="Ubuntu"/>
              <a:buChar char="•"/>
            </a:pPr>
            <a:r>
              <a:rPr lang="nl-NL" sz="26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Explosies</a:t>
            </a:r>
            <a:endParaRPr sz="26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6E1464"/>
              </a:buClr>
              <a:buSzPts val="2600"/>
              <a:buFont typeface="Ubuntu"/>
              <a:buChar char="•"/>
            </a:pPr>
            <a:r>
              <a:rPr lang="nl-NL" sz="26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Hangjongeren</a:t>
            </a:r>
            <a:endParaRPr sz="26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6E1464"/>
              </a:buClr>
              <a:buSzPts val="2600"/>
              <a:buFont typeface="Ubuntu"/>
              <a:buChar char="•"/>
            </a:pPr>
            <a:r>
              <a:rPr lang="nl-NL" sz="26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Geen </a:t>
            </a:r>
            <a:r>
              <a:rPr lang="nl-NL" sz="26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toezicht zorginstellingen</a:t>
            </a:r>
            <a:r>
              <a:rPr lang="nl-NL" sz="26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6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6E1464"/>
              </a:buClr>
              <a:buSzPts val="2600"/>
              <a:buFont typeface="Ubuntu"/>
              <a:buChar char="•"/>
            </a:pPr>
            <a:r>
              <a:rPr b="1" lang="nl-NL" sz="26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Zorg dat meldingen serieus worden opgepakt!</a:t>
            </a:r>
            <a:endParaRPr b="1" sz="26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/>
          <p:nvPr>
            <p:ph type="title"/>
          </p:nvPr>
        </p:nvSpPr>
        <p:spPr>
          <a:xfrm>
            <a:off x="717325" y="0"/>
            <a:ext cx="90786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Calibri"/>
              <a:buNone/>
            </a:pPr>
            <a:r>
              <a:rPr b="1" lang="nl-NL" sz="20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Inbreng vanuit de huurders - Liever een goede buur dan een verre vriend</a:t>
            </a:r>
            <a:endParaRPr sz="20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04" name="Google Shape;204;p31"/>
          <p:cNvSpPr txBox="1"/>
          <p:nvPr>
            <p:ph idx="1" type="body"/>
          </p:nvPr>
        </p:nvSpPr>
        <p:spPr>
          <a:xfrm>
            <a:off x="717331" y="1111170"/>
            <a:ext cx="11012100" cy="53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4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7</a:t>
            </a:r>
            <a:r>
              <a:rPr b="1" lang="nl-NL" sz="34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. Welke maatregelen of voorzieningen kunnen helpen om de wijk veiliger te maken? Hoe houden we het evenwicht tussen veiligheid en privacy?</a:t>
            </a:r>
            <a:endParaRPr b="1" sz="34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2300" u="sng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Antwoorden uit de zaal:</a:t>
            </a:r>
            <a:endParaRPr b="1" sz="34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6E1464"/>
              </a:buClr>
              <a:buSzPts val="2600"/>
              <a:buFont typeface="Ubuntu"/>
              <a:buChar char="•"/>
            </a:pPr>
            <a:r>
              <a:rPr lang="nl-NL" sz="26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Camera’s - ook moet aangeven worden dat ze er zijn</a:t>
            </a:r>
            <a:endParaRPr sz="26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6E1464"/>
              </a:buClr>
              <a:buSzPts val="2600"/>
              <a:buFont typeface="Ubuntu"/>
              <a:buChar char="•"/>
            </a:pPr>
            <a:r>
              <a:rPr lang="nl-NL" sz="26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Zichtbaarheid van wijkbeheerder, politie/ meer preventie</a:t>
            </a:r>
            <a:endParaRPr sz="26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717331" y="0"/>
            <a:ext cx="87261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nl-NL" sz="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Huurdersraad Hof Wonen - wie, wat, waarom?</a:t>
            </a:r>
            <a:endParaRPr sz="20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717331" y="1111170"/>
            <a:ext cx="11012100" cy="53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43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NL" sz="34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Wij zijn de </a:t>
            </a:r>
            <a:r>
              <a:rPr b="1" lang="nl-NL" sz="34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huurdersorganisatie van Hof Wonen</a:t>
            </a:r>
            <a:r>
              <a:rPr lang="nl-NL" sz="34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. Huurdersraad Hof Wonen bestaat uit vrijwilligers die allen een woning huren van Hof Wonen.</a:t>
            </a:r>
            <a:endParaRPr sz="34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1143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34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1143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NL" sz="34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Wij behartigen </a:t>
            </a:r>
            <a:r>
              <a:rPr b="1" lang="nl-NL" sz="34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de gezamenlijke belangen van alle huurders van Hof Wonen</a:t>
            </a:r>
            <a:r>
              <a:rPr lang="nl-NL" sz="34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. Wij gaan daarvoor namens al die huurders met Hof Wonen in gesprek.</a:t>
            </a:r>
            <a:endParaRPr sz="34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1143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34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1143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NL" sz="34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Vanavond halen we jullie mening op. </a:t>
            </a:r>
            <a:endParaRPr sz="34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114300" lvl="0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NL" sz="34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Doel: goede afspraken met Hof Wonen en de gemeente over leefbaarheid</a:t>
            </a:r>
            <a:endParaRPr sz="34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2"/>
          <p:cNvSpPr txBox="1"/>
          <p:nvPr>
            <p:ph type="title"/>
          </p:nvPr>
        </p:nvSpPr>
        <p:spPr>
          <a:xfrm>
            <a:off x="717325" y="0"/>
            <a:ext cx="90786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Calibri"/>
              <a:buNone/>
            </a:pPr>
            <a:r>
              <a:rPr b="1" lang="nl-NL" sz="20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Inbreng vanuit de huurders - Liever een goede buur dan een verre vriend</a:t>
            </a:r>
            <a:endParaRPr sz="20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10" name="Google Shape;210;p32"/>
          <p:cNvSpPr txBox="1"/>
          <p:nvPr>
            <p:ph idx="1" type="body"/>
          </p:nvPr>
        </p:nvSpPr>
        <p:spPr>
          <a:xfrm>
            <a:off x="717331" y="1111170"/>
            <a:ext cx="11012100" cy="53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4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8. </a:t>
            </a:r>
            <a:r>
              <a:rPr b="1" lang="nl-NL" sz="34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Wat vinden we van het gebruik van camera’s in ons wooncomplex om de veiligheid te verbeteren?</a:t>
            </a:r>
            <a:endParaRPr b="1" sz="34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2300" u="sng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Antwoorden uit de zaal:</a:t>
            </a:r>
            <a:endParaRPr b="1" sz="34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6E1464"/>
              </a:buClr>
              <a:buSzPts val="2600"/>
              <a:buFont typeface="Ubuntu"/>
              <a:buChar char="•"/>
            </a:pPr>
            <a:r>
              <a:rPr lang="nl-NL" sz="26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Transparantie is belangrijk</a:t>
            </a:r>
            <a:endParaRPr sz="26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6E1464"/>
              </a:buClr>
              <a:buSzPts val="2600"/>
              <a:buFont typeface="Ubuntu"/>
              <a:buChar char="•"/>
            </a:pPr>
            <a:r>
              <a:rPr lang="nl-NL" sz="26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Verborgen camera’s kan</a:t>
            </a:r>
            <a:endParaRPr sz="26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6E1464"/>
              </a:buClr>
              <a:buSzPts val="2600"/>
              <a:buFont typeface="Ubuntu"/>
              <a:buChar char="•"/>
            </a:pPr>
            <a:r>
              <a:rPr lang="nl-NL" sz="26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Hanteren als bewijs</a:t>
            </a:r>
            <a:endParaRPr sz="26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6E1464"/>
              </a:buClr>
              <a:buSzPts val="2600"/>
              <a:buFont typeface="Ubuntu"/>
              <a:buChar char="•"/>
            </a:pPr>
            <a:r>
              <a:rPr lang="nl-NL" sz="26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Moet goed worden beheerd</a:t>
            </a:r>
            <a:endParaRPr sz="26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6E1464"/>
              </a:buClr>
              <a:buSzPts val="2600"/>
              <a:buFont typeface="Ubuntu"/>
              <a:buChar char="•"/>
            </a:pPr>
            <a:r>
              <a:rPr lang="nl-NL" sz="26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Informatie voor huurders</a:t>
            </a:r>
            <a:endParaRPr sz="26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6E1464"/>
              </a:buClr>
              <a:buSzPts val="2600"/>
              <a:buFont typeface="Ubuntu"/>
              <a:buChar char="•"/>
            </a:pPr>
            <a:r>
              <a:rPr lang="nl-NL" sz="26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Keuze door huurders</a:t>
            </a:r>
            <a:endParaRPr sz="26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3"/>
          <p:cNvSpPr txBox="1"/>
          <p:nvPr>
            <p:ph type="title"/>
          </p:nvPr>
        </p:nvSpPr>
        <p:spPr>
          <a:xfrm>
            <a:off x="717324" y="0"/>
            <a:ext cx="99291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3000"/>
              <a:buFont typeface="Calibri"/>
              <a:buNone/>
            </a:pPr>
            <a:r>
              <a:rPr b="1" lang="nl-NL" sz="2222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Inbreng vanuit de huurders - Liever een goede buur dan een verre vriend</a:t>
            </a:r>
            <a:endParaRPr sz="2222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16" name="Google Shape;216;p33"/>
          <p:cNvSpPr txBox="1"/>
          <p:nvPr>
            <p:ph idx="1" type="body"/>
          </p:nvPr>
        </p:nvSpPr>
        <p:spPr>
          <a:xfrm>
            <a:off x="717325" y="1111176"/>
            <a:ext cx="11012100" cy="54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143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nl-NL" sz="34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Dank voor jullie inbreng!</a:t>
            </a:r>
            <a:endParaRPr b="1" sz="34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1143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34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1143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NL" sz="2625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Houd onze website in de gaten voor het verslag van deze bijeenkomst</a:t>
            </a:r>
            <a:endParaRPr sz="2625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1143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NL" sz="2625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en de definitieve publicatie van de uitkomsten van de enquête.</a:t>
            </a:r>
            <a:endParaRPr sz="2625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1143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625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1143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NL" sz="2625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Iets dat je niet kwijt kon? Vul alsnog onze enquête in of mail naar</a:t>
            </a:r>
            <a:endParaRPr sz="2625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1143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nl-NL" sz="2625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info@hrhofwonen.nl</a:t>
            </a:r>
            <a:r>
              <a:rPr b="1" lang="nl-NL" sz="2625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b="1" sz="2625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4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898106" y="-12"/>
            <a:ext cx="87261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nl-NL" sz="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Huurdersraad Hof Wonen - bestuur </a:t>
            </a:r>
            <a:endParaRPr sz="20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98" name="Google Shape;98;p15"/>
          <p:cNvPicPr preferRelativeResize="0"/>
          <p:nvPr/>
        </p:nvPicPr>
        <p:blipFill rotWithShape="1">
          <a:blip r:embed="rId4">
            <a:alphaModFix/>
          </a:blip>
          <a:srcRect b="1342" l="0" r="0" t="1352"/>
          <a:stretch/>
        </p:blipFill>
        <p:spPr>
          <a:xfrm>
            <a:off x="804442" y="811288"/>
            <a:ext cx="1968192" cy="2877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 rotWithShape="1">
          <a:blip r:embed="rId5">
            <a:alphaModFix/>
          </a:blip>
          <a:srcRect b="0" l="1219" r="1219" t="0"/>
          <a:stretch/>
        </p:blipFill>
        <p:spPr>
          <a:xfrm>
            <a:off x="9624207" y="811288"/>
            <a:ext cx="1868346" cy="2877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 rotWithShape="1">
          <a:blip r:embed="rId6">
            <a:alphaModFix/>
          </a:blip>
          <a:srcRect b="4421" l="0" r="0" t="4412"/>
          <a:stretch/>
        </p:blipFill>
        <p:spPr>
          <a:xfrm>
            <a:off x="5087837" y="1030190"/>
            <a:ext cx="2100577" cy="2877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7">
            <a:alphaModFix/>
          </a:blip>
          <a:srcRect b="4312" l="0" r="0" t="4312"/>
          <a:stretch/>
        </p:blipFill>
        <p:spPr>
          <a:xfrm>
            <a:off x="2882282" y="3308933"/>
            <a:ext cx="2095916" cy="287749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/>
          <p:nvPr/>
        </p:nvSpPr>
        <p:spPr>
          <a:xfrm>
            <a:off x="344675" y="3907678"/>
            <a:ext cx="2887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1600" u="none" cap="none" strike="noStrike">
                <a:solidFill>
                  <a:srgbClr val="45818E"/>
                </a:solidFill>
                <a:latin typeface="Ubuntu"/>
                <a:ea typeface="Ubuntu"/>
                <a:cs typeface="Ubuntu"/>
                <a:sym typeface="Ubuntu"/>
              </a:rPr>
              <a:t>Robert Kwakkelstein </a:t>
            </a:r>
            <a:r>
              <a:rPr b="0" i="0" lang="nl-NL" sz="1600" u="none" cap="none" strike="noStrike">
                <a:solidFill>
                  <a:srgbClr val="45818E"/>
                </a:solidFill>
                <a:latin typeface="Ubuntu"/>
                <a:ea typeface="Ubuntu"/>
                <a:cs typeface="Ubuntu"/>
                <a:sym typeface="Ubuntu"/>
              </a:rPr>
              <a:t>(voorzitter)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9043818" y="3688768"/>
            <a:ext cx="2803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600">
                <a:solidFill>
                  <a:srgbClr val="45818E"/>
                </a:solidFill>
                <a:latin typeface="Ubuntu"/>
                <a:ea typeface="Ubuntu"/>
                <a:cs typeface="Ubuntu"/>
                <a:sym typeface="Ubuntu"/>
              </a:rPr>
              <a:t>Kyara Willemse</a:t>
            </a:r>
            <a:endParaRPr b="1" i="0" sz="1600" u="none" cap="none" strike="noStrike">
              <a:solidFill>
                <a:srgbClr val="45818E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600" u="none" cap="none" strike="noStrike">
                <a:solidFill>
                  <a:srgbClr val="45818E"/>
                </a:solidFill>
                <a:latin typeface="Ubuntu"/>
                <a:ea typeface="Ubuntu"/>
                <a:cs typeface="Ubuntu"/>
                <a:sym typeface="Ubuntu"/>
              </a:rPr>
              <a:t>(secretaris)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4640141" y="3907656"/>
            <a:ext cx="2996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1600" u="none" cap="none" strike="noStrike">
                <a:solidFill>
                  <a:srgbClr val="45818E"/>
                </a:solidFill>
                <a:latin typeface="Ubuntu"/>
                <a:ea typeface="Ubuntu"/>
                <a:cs typeface="Ubuntu"/>
                <a:sym typeface="Ubuntu"/>
              </a:rPr>
              <a:t>Luwi Martina 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nl-NL" sz="1600" u="none" cap="none" strike="noStrike">
                <a:solidFill>
                  <a:srgbClr val="45818E"/>
                </a:solidFill>
                <a:latin typeface="Ubuntu"/>
                <a:ea typeface="Ubuntu"/>
                <a:cs typeface="Ubuntu"/>
                <a:sym typeface="Ubuntu"/>
              </a:rPr>
              <a:t>(penningmeester)</a:t>
            </a:r>
            <a:endParaRPr i="0" sz="1600" u="none" cap="none" strike="noStrik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2582645" y="6264701"/>
            <a:ext cx="2695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nl-NL" sz="1600">
                <a:solidFill>
                  <a:srgbClr val="45818E"/>
                </a:solidFill>
                <a:latin typeface="Ubuntu"/>
                <a:ea typeface="Ubuntu"/>
                <a:cs typeface="Ubuntu"/>
                <a:sym typeface="Ubuntu"/>
              </a:rPr>
              <a:t>Babak Parvizi</a:t>
            </a:r>
            <a:endParaRPr b="1" sz="1600">
              <a:solidFill>
                <a:srgbClr val="45818E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 sz="1600">
                <a:solidFill>
                  <a:srgbClr val="45818E"/>
                </a:solidFill>
                <a:latin typeface="Ubuntu"/>
                <a:ea typeface="Ubuntu"/>
                <a:cs typeface="Ubuntu"/>
                <a:sym typeface="Ubuntu"/>
              </a:rPr>
              <a:t>(vice-voorzitter)</a:t>
            </a:r>
            <a:endParaRPr b="1" sz="1600">
              <a:solidFill>
                <a:srgbClr val="45818E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06" name="Google Shape;106;p15"/>
          <p:cNvPicPr preferRelativeResize="0"/>
          <p:nvPr/>
        </p:nvPicPr>
        <p:blipFill rotWithShape="1">
          <a:blip r:embed="rId8">
            <a:alphaModFix/>
          </a:blip>
          <a:srcRect b="1352" l="0" r="0" t="1352"/>
          <a:stretch/>
        </p:blipFill>
        <p:spPr>
          <a:xfrm>
            <a:off x="7422206" y="3308933"/>
            <a:ext cx="1968196" cy="287749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7058695" y="6264701"/>
            <a:ext cx="2695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nl-NL" sz="1600">
                <a:solidFill>
                  <a:srgbClr val="45818E"/>
                </a:solidFill>
                <a:latin typeface="Ubuntu"/>
                <a:ea typeface="Ubuntu"/>
                <a:cs typeface="Ubuntu"/>
                <a:sym typeface="Ubuntu"/>
              </a:rPr>
              <a:t>Igal Reznik</a:t>
            </a:r>
            <a:endParaRPr b="1" sz="1600">
              <a:solidFill>
                <a:srgbClr val="45818E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 sz="1600">
                <a:solidFill>
                  <a:srgbClr val="45818E"/>
                </a:solidFill>
                <a:latin typeface="Ubuntu"/>
                <a:ea typeface="Ubuntu"/>
                <a:cs typeface="Ubuntu"/>
                <a:sym typeface="Ubuntu"/>
              </a:rPr>
              <a:t>(tweede penningmeester)</a:t>
            </a:r>
            <a:endParaRPr b="1" sz="1600">
              <a:solidFill>
                <a:srgbClr val="45818E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type="title"/>
          </p:nvPr>
        </p:nvSpPr>
        <p:spPr>
          <a:xfrm>
            <a:off x="717325" y="0"/>
            <a:ext cx="94965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nl-NL" sz="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Programma - huurdersraadpleging Huurdersraad Hof Wonen 21 maart 2024</a:t>
            </a:r>
            <a:endParaRPr sz="20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3" name="Google Shape;113;p16"/>
          <p:cNvSpPr txBox="1"/>
          <p:nvPr>
            <p:ph idx="1" type="body"/>
          </p:nvPr>
        </p:nvSpPr>
        <p:spPr>
          <a:xfrm>
            <a:off x="717325" y="951425"/>
            <a:ext cx="11012100" cy="58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50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Programma </a:t>
            </a:r>
            <a:endParaRPr b="1" sz="50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40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‘Wie goed doet, goed ontmoet’</a:t>
            </a:r>
            <a:endParaRPr b="1" sz="40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0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18:30 - 19:00 		Inloop met soep en broodjes</a:t>
            </a:r>
            <a:endParaRPr sz="30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2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19:00 - 19:15	</a:t>
            </a:r>
            <a:r>
              <a:rPr b="1" lang="nl-NL" sz="32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Welkomstwoord</a:t>
            </a:r>
            <a:r>
              <a:rPr b="1" lang="nl-NL" sz="32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 en opening </a:t>
            </a:r>
            <a:endParaRPr b="1" sz="32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0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19:15 - 20:15 		In groepjes gaan we met elkaar in gesprek</a:t>
            </a:r>
            <a:endParaRPr sz="30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0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20:15 - 20:30		Terugblik op de gesprekken</a:t>
            </a:r>
            <a:endParaRPr sz="30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0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20:30 - 21:00 		Afsluitende Borrel</a:t>
            </a:r>
            <a:endParaRPr sz="30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/>
          <p:nvPr>
            <p:ph type="ctrTitle"/>
          </p:nvPr>
        </p:nvSpPr>
        <p:spPr>
          <a:xfrm>
            <a:off x="629425" y="217425"/>
            <a:ext cx="8392500" cy="2059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Ubuntu"/>
              <a:buNone/>
            </a:pPr>
            <a:r>
              <a:rPr b="1" lang="nl-NL" sz="54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Tussentijdse resultaten enquête </a:t>
            </a:r>
            <a:endParaRPr b="1" sz="54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9" name="Google Shape;119;p17"/>
          <p:cNvSpPr txBox="1"/>
          <p:nvPr>
            <p:ph idx="1" type="subTitle"/>
          </p:nvPr>
        </p:nvSpPr>
        <p:spPr>
          <a:xfrm>
            <a:off x="629425" y="3200400"/>
            <a:ext cx="10255800" cy="29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nl-NL" sz="3706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“Hoe staat het met de veiligheid en overlast in jouw wijk?”</a:t>
            </a:r>
            <a:endParaRPr i="1" sz="3706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>
            <p:ph type="title"/>
          </p:nvPr>
        </p:nvSpPr>
        <p:spPr>
          <a:xfrm>
            <a:off x="717324" y="0"/>
            <a:ext cx="104340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Calibri"/>
              <a:buNone/>
            </a:pPr>
            <a:r>
              <a:rPr lang="nl-NL" sz="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Opzet enquête: “Hoe staat het met de veiligheid en overlast in jouw wijk?”</a:t>
            </a:r>
            <a:endParaRPr sz="20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25" name="Google Shape;125;p18"/>
          <p:cNvSpPr txBox="1"/>
          <p:nvPr>
            <p:ph idx="1" type="body"/>
          </p:nvPr>
        </p:nvSpPr>
        <p:spPr>
          <a:xfrm>
            <a:off x="717325" y="785900"/>
            <a:ext cx="11012100" cy="60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Opzet enquête</a:t>
            </a:r>
            <a:endParaRPr b="1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nl-NL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Doel</a:t>
            </a:r>
            <a:r>
              <a:rPr lang="nl-NL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: Hoe ervaren onze medehuurders de veiligheid en overlast in hun wijk en wat moet er worden gedaan om dat te verbeteren?</a:t>
            </a:r>
            <a:endParaRPr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nl-NL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Middel</a:t>
            </a:r>
            <a:r>
              <a:rPr lang="nl-NL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: enquête 0-meting</a:t>
            </a:r>
            <a:endParaRPr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nl-NL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Methode:</a:t>
            </a:r>
            <a:r>
              <a:rPr lang="nl-NL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 In te vullen op de website</a:t>
            </a:r>
            <a:endParaRPr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nl-NL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Communicatie:</a:t>
            </a:r>
            <a:r>
              <a:rPr lang="nl-NL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 nieuwsbrief naar 4500 mailadressen + nieuwsbericht op onze website</a:t>
            </a:r>
            <a:endParaRPr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>
            <p:ph type="title"/>
          </p:nvPr>
        </p:nvSpPr>
        <p:spPr>
          <a:xfrm>
            <a:off x="370200" y="0"/>
            <a:ext cx="102462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nl-NL" sz="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Respons op enquête</a:t>
            </a:r>
            <a:r>
              <a:rPr lang="nl-NL" sz="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: “Hoe staat het met de veiligheid en overlast in jouw wijk?”</a:t>
            </a:r>
            <a:endParaRPr sz="14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31" name="Google Shape;131;p19"/>
          <p:cNvSpPr txBox="1"/>
          <p:nvPr>
            <p:ph idx="1" type="body"/>
          </p:nvPr>
        </p:nvSpPr>
        <p:spPr>
          <a:xfrm>
            <a:off x="370200" y="836100"/>
            <a:ext cx="11451600" cy="58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Respons</a:t>
            </a:r>
            <a:r>
              <a:rPr b="1" lang="nl-NL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 enquête</a:t>
            </a:r>
            <a:endParaRPr b="1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nl-NL" sz="2400" u="sng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Algemene terugkoppeling</a:t>
            </a:r>
            <a:endParaRPr i="1" sz="2400" u="sng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Het grootste deel van de respondenten voelt zich neutraal tot veilig in hun woongebouw en hun wijk</a:t>
            </a:r>
            <a:endParaRPr sz="24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De mensen die zich onveilig voelen, voelen dat het vaakst ‘s avonds</a:t>
            </a:r>
            <a:endParaRPr sz="24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Van Heeswijkplein wordt het vaakst genoemd als onveilige plek</a:t>
            </a:r>
            <a:endParaRPr sz="24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type="title"/>
          </p:nvPr>
        </p:nvSpPr>
        <p:spPr>
          <a:xfrm>
            <a:off x="370200" y="0"/>
            <a:ext cx="102462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nl-NL" sz="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Respons op enquête: “Hoe staat het met de veiligheid en overlast in jouw wijk?”</a:t>
            </a:r>
            <a:endParaRPr sz="14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37" name="Google Shape;137;p20"/>
          <p:cNvSpPr txBox="1"/>
          <p:nvPr>
            <p:ph idx="1" type="body"/>
          </p:nvPr>
        </p:nvSpPr>
        <p:spPr>
          <a:xfrm>
            <a:off x="370200" y="836100"/>
            <a:ext cx="11451600" cy="58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Respons enquête - </a:t>
            </a:r>
            <a:r>
              <a:rPr lang="nl-NL" sz="24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Algemene terugkoppeling</a:t>
            </a:r>
            <a:endParaRPr sz="24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De meest voorkomende vormen van overlast zijn geluidsoverlast, jongeren die hangen in de buurt, en verkeersoverlast door auto's en motoren.</a:t>
            </a:r>
            <a:endParaRPr sz="24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Een klein deel maakt maar melding</a:t>
            </a:r>
            <a:endParaRPr sz="24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Oplossingen: betere verlichting, </a:t>
            </a:r>
            <a:r>
              <a:rPr lang="nl-NL" sz="24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cameratoezIcht</a:t>
            </a:r>
            <a:r>
              <a:rPr lang="nl-NL" sz="24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, patrouilles</a:t>
            </a:r>
            <a:endParaRPr sz="24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Verschil van mening over de effectiviteit van cameratoezicht, maar over andere maatregelen zoals verlichting en politie is brede overeenstemming.</a:t>
            </a:r>
            <a:endParaRPr sz="24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>
            <p:ph type="ctrTitle"/>
          </p:nvPr>
        </p:nvSpPr>
        <p:spPr>
          <a:xfrm>
            <a:off x="1001200" y="217425"/>
            <a:ext cx="9962100" cy="143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464"/>
              </a:buClr>
              <a:buSzPts val="5400"/>
              <a:buFont typeface="Ubuntu"/>
              <a:buNone/>
            </a:pPr>
            <a:r>
              <a:rPr b="1" lang="nl-NL" sz="54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Samen in gesprek</a:t>
            </a:r>
            <a:endParaRPr b="1" sz="54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43" name="Google Shape;143;p21"/>
          <p:cNvSpPr txBox="1"/>
          <p:nvPr>
            <p:ph idx="1" type="subTitle"/>
          </p:nvPr>
        </p:nvSpPr>
        <p:spPr>
          <a:xfrm>
            <a:off x="1001200" y="1885175"/>
            <a:ext cx="9398400" cy="37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Twee hoofdvragen:</a:t>
            </a:r>
            <a:endParaRPr sz="28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2750" lvl="0" marL="457200" rtl="0" algn="l">
              <a:spcBef>
                <a:spcPts val="1000"/>
              </a:spcBef>
              <a:spcAft>
                <a:spcPts val="0"/>
              </a:spcAft>
              <a:buClr>
                <a:srgbClr val="6E1464"/>
              </a:buClr>
              <a:buSzPts val="2900"/>
              <a:buFont typeface="Ubuntu"/>
              <a:buChar char="●"/>
            </a:pPr>
            <a:r>
              <a:rPr b="1" lang="nl-NL" sz="29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Wat verstaan we onder overlast in onze wijk of ons wooncomplex, en hoe kan dit worden verminderd of voorkomen?</a:t>
            </a:r>
            <a:endParaRPr b="1" sz="29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2750" lvl="0" marL="457200" rtl="0" algn="l">
              <a:spcBef>
                <a:spcPts val="1000"/>
              </a:spcBef>
              <a:spcAft>
                <a:spcPts val="0"/>
              </a:spcAft>
              <a:buClr>
                <a:srgbClr val="6E1464"/>
              </a:buClr>
              <a:buSzPts val="2900"/>
              <a:buFont typeface="Ubuntu"/>
              <a:buChar char="●"/>
            </a:pPr>
            <a:r>
              <a:rPr b="1" lang="nl-NL" sz="2900">
                <a:solidFill>
                  <a:srgbClr val="6E1464"/>
                </a:solidFill>
                <a:latin typeface="Ubuntu"/>
                <a:ea typeface="Ubuntu"/>
                <a:cs typeface="Ubuntu"/>
                <a:sym typeface="Ubuntu"/>
              </a:rPr>
              <a:t>Wat betekent een veilige wijk voor ons en hoe krijgen we die?</a:t>
            </a:r>
            <a:endParaRPr sz="28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6E146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